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321" r:id="rId4"/>
    <p:sldId id="322" r:id="rId5"/>
    <p:sldId id="325" r:id="rId6"/>
    <p:sldId id="326" r:id="rId7"/>
    <p:sldId id="296" r:id="rId8"/>
    <p:sldId id="303" r:id="rId9"/>
    <p:sldId id="315" r:id="rId10"/>
    <p:sldId id="316" r:id="rId11"/>
    <p:sldId id="317" r:id="rId12"/>
    <p:sldId id="318" r:id="rId13"/>
    <p:sldId id="323" r:id="rId14"/>
    <p:sldId id="324" r:id="rId15"/>
    <p:sldId id="327" r:id="rId16"/>
    <p:sldId id="328" r:id="rId17"/>
    <p:sldId id="329" r:id="rId18"/>
    <p:sldId id="330" r:id="rId19"/>
    <p:sldId id="275" r:id="rId20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6618" autoAdjust="0"/>
    <p:restoredTop sz="84033" autoAdjust="0"/>
  </p:normalViewPr>
  <p:slideViewPr>
    <p:cSldViewPr>
      <p:cViewPr varScale="1">
        <p:scale>
          <a:sx n="46" d="100"/>
          <a:sy n="46" d="100"/>
        </p:scale>
        <p:origin x="634" y="4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07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518BB-06A5-432E-A798-5DED8A41E58A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561DC-928C-4A10-B7C8-4823CDFEC2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853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B727841-4D93-4B42-A012-7EFCC734E001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6743F5-A729-4616-B990-8446AA2B67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910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E67E0-7627-4F4D-A07A-C1A5ED4A7C7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9529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E67E0-7627-4F4D-A07A-C1A5ED4A7C7A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3082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E67E0-7627-4F4D-A07A-C1A5ED4A7C7A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2401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E67E0-7627-4F4D-A07A-C1A5ED4A7C7A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473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E67E0-7627-4F4D-A07A-C1A5ED4A7C7A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7195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E67E0-7627-4F4D-A07A-C1A5ED4A7C7A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0220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E67E0-7627-4F4D-A07A-C1A5ED4A7C7A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0459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E67E0-7627-4F4D-A07A-C1A5ED4A7C7A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1034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E67E0-7627-4F4D-A07A-C1A5ED4A7C7A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1587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E67E0-7627-4F4D-A07A-C1A5ED4A7C7A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099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E67E0-7627-4F4D-A07A-C1A5ED4A7C7A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905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E67E0-7627-4F4D-A07A-C1A5ED4A7C7A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997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E67E0-7627-4F4D-A07A-C1A5ED4A7C7A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827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E67E0-7627-4F4D-A07A-C1A5ED4A7C7A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719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E67E0-7627-4F4D-A07A-C1A5ED4A7C7A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386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E67E0-7627-4F4D-A07A-C1A5ED4A7C7A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62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E67E0-7627-4F4D-A07A-C1A5ED4A7C7A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073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E67E0-7627-4F4D-A07A-C1A5ED4A7C7A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8760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E67E0-7627-4F4D-A07A-C1A5ED4A7C7A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24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123B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b="1" spc="-50" baseline="0">
                <a:solidFill>
                  <a:srgbClr val="26B99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rgbClr val="26B99A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B5AA-9980-4476-8A93-38CE31CE3CC3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9AC4-0D5F-48A5-9A59-D3B40EC64D2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1181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28600"/>
            <a:ext cx="7543800" cy="91735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B5AA-9980-4476-8A93-38CE31CE3CC3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9AC4-0D5F-48A5-9A59-D3B40EC64D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60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B5AA-9980-4476-8A93-38CE31CE3CC3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9AC4-0D5F-48A5-9A59-D3B40EC64D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635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28600"/>
            <a:ext cx="7543800" cy="91735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B5AA-9980-4476-8A93-38CE31CE3CC3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9AC4-0D5F-48A5-9A59-D3B40EC64D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12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rgbClr val="26B9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75501"/>
            <a:ext cx="7543800" cy="719899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2400" b="0" cap="none" baseline="0">
                <a:solidFill>
                  <a:srgbClr val="123B5C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524000"/>
            <a:ext cx="7543800" cy="4572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3200" b="1" cap="none" spc="200" baseline="0">
                <a:solidFill>
                  <a:srgbClr val="123B5C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B5AA-9980-4476-8A93-38CE31CE3CC3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9AC4-0D5F-48A5-9A59-D3B40EC64D2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13716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8143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B5AA-9980-4476-8A93-38CE31CE3CC3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9AC4-0D5F-48A5-9A59-D3B40EC64D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14400" y="533400"/>
            <a:ext cx="7391400" cy="533400"/>
          </a:xfrm>
        </p:spPr>
        <p:txBody>
          <a:bodyPr anchor="b">
            <a:normAutofit/>
          </a:bodyPr>
          <a:lstStyle>
            <a:lvl1pPr>
              <a:defRPr sz="2400">
                <a:solidFill>
                  <a:srgbClr val="123B5C"/>
                </a:solidFill>
              </a:defRPr>
            </a:lvl1pPr>
            <a:lvl2pPr marL="201168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5665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B5AA-9980-4476-8A93-38CE31CE3CC3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9AC4-0D5F-48A5-9A59-D3B40EC64D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14400" y="533400"/>
            <a:ext cx="7391400" cy="533400"/>
          </a:xfrm>
        </p:spPr>
        <p:txBody>
          <a:bodyPr anchor="b">
            <a:normAutofit/>
          </a:bodyPr>
          <a:lstStyle>
            <a:lvl1pPr>
              <a:defRPr sz="2400">
                <a:solidFill>
                  <a:srgbClr val="123B5C"/>
                </a:solidFill>
              </a:defRPr>
            </a:lvl1pPr>
            <a:lvl2pPr marL="201168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113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B5AA-9980-4476-8A93-38CE31CE3CC3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9AC4-0D5F-48A5-9A59-D3B40EC64D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14400" y="533400"/>
            <a:ext cx="7391400" cy="533400"/>
          </a:xfrm>
        </p:spPr>
        <p:txBody>
          <a:bodyPr anchor="b">
            <a:normAutofit/>
          </a:bodyPr>
          <a:lstStyle>
            <a:lvl1pPr>
              <a:defRPr sz="2400">
                <a:solidFill>
                  <a:srgbClr val="123B5C"/>
                </a:solidFill>
              </a:defRPr>
            </a:lvl1pPr>
            <a:lvl2pPr marL="201168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9761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B5AA-9980-4476-8A93-38CE31CE3CC3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9AC4-0D5F-48A5-9A59-D3B40EC64D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858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076B5AA-9980-4476-8A93-38CE31CE3CC3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679AC4-0D5F-48A5-9A59-D3B40EC64D28}" type="slidenum">
              <a:rPr lang="en-US" smtClean="0">
                <a:solidFill>
                  <a:srgbClr val="7F7F7F"/>
                </a:solidFill>
              </a:rPr>
              <a:pPr/>
              <a:t>‹#›</a:t>
            </a:fld>
            <a:endParaRPr lang="en-US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111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B5AA-9980-4476-8A93-38CE31CE3CC3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9AC4-0D5F-48A5-9A59-D3B40EC64D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048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28600"/>
            <a:ext cx="7543800" cy="9173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292444"/>
            <a:ext cx="7543801" cy="457665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defTabSz="457200"/>
            <a:fld id="{1076B5AA-9980-4476-8A93-38CE31CE3CC3}" type="datetimeFigureOut">
              <a:rPr lang="en-US" smtClean="0"/>
              <a:pPr defTabSz="45720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defTabSz="45720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defTabSz="457200"/>
            <a:fld id="{8D679AC4-0D5F-48A5-9A59-D3B40EC64D28}" type="slidenum">
              <a:rPr lang="en-US" smtClean="0"/>
              <a:pPr defTabSz="45720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219200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933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800" kern="1200" spc="-50" baseline="0">
          <a:solidFill>
            <a:srgbClr val="123B5C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123B5C"/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5038" y="304800"/>
            <a:ext cx="7543800" cy="356616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New Scholar Orientation</a:t>
            </a:r>
            <a:r>
              <a:rPr lang="en-US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/>
            </a:r>
            <a:br>
              <a:rPr lang="en-US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n-US" sz="53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Myth Versus Fact</a:t>
            </a:r>
            <a:r>
              <a:rPr lang="en-US" sz="67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 </a:t>
            </a:r>
            <a:r>
              <a:rPr lang="en-US" sz="53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Murphy Scholar Edition</a:t>
            </a:r>
            <a:endParaRPr lang="en-US" sz="67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414380"/>
            <a:ext cx="609600" cy="4436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990" y="4419600"/>
            <a:ext cx="4363896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5095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22960" y="457200"/>
            <a:ext cx="7543800" cy="67056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000" dirty="0" smtClean="0"/>
              <a:t>Myth </a:t>
            </a:r>
            <a:r>
              <a:rPr lang="en-US" sz="4000" dirty="0" smtClean="0"/>
              <a:t>v</a:t>
            </a:r>
            <a:r>
              <a:rPr lang="en-US" sz="4000" dirty="0" smtClean="0"/>
              <a:t>s. Fact: No. 4 </a:t>
            </a:r>
            <a:r>
              <a:rPr lang="en-US" sz="4000" dirty="0" smtClean="0"/>
              <a:t>Answer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219200"/>
            <a:ext cx="7543800" cy="5181600"/>
          </a:xfrm>
        </p:spPr>
        <p:txBody>
          <a:bodyPr>
            <a:normAutofit fontScale="92500" lnSpcReduction="20000"/>
          </a:bodyPr>
          <a:lstStyle/>
          <a:p>
            <a:endParaRPr lang="en-US" sz="100" dirty="0">
              <a:solidFill>
                <a:srgbClr val="00B050"/>
              </a:solidFill>
            </a:endParaRPr>
          </a:p>
          <a:p>
            <a:pPr marL="115888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Category: Expected Family </a:t>
            </a:r>
            <a:r>
              <a:rPr lang="en-US" sz="3600" b="1" dirty="0" smtClean="0">
                <a:solidFill>
                  <a:srgbClr val="00B050"/>
                </a:solidFill>
              </a:rPr>
              <a:t/>
            </a:r>
            <a:br>
              <a:rPr lang="en-US" sz="3600" b="1" dirty="0" smtClean="0">
                <a:solidFill>
                  <a:srgbClr val="00B050"/>
                </a:solidFill>
              </a:rPr>
            </a:br>
            <a:r>
              <a:rPr lang="en-US" sz="3600" b="1" dirty="0" smtClean="0">
                <a:solidFill>
                  <a:srgbClr val="00B050"/>
                </a:solidFill>
              </a:rPr>
              <a:t>Contribution </a:t>
            </a:r>
            <a:r>
              <a:rPr lang="en-US" sz="3600" b="1" dirty="0">
                <a:solidFill>
                  <a:srgbClr val="00B050"/>
                </a:solidFill>
              </a:rPr>
              <a:t>(EFC)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 smtClean="0"/>
          </a:p>
          <a:p>
            <a:pPr marL="573088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3200" dirty="0" smtClean="0"/>
              <a:t>This is a myth. </a:t>
            </a:r>
            <a:br>
              <a:rPr lang="en-US" sz="3200" dirty="0" smtClean="0"/>
            </a:br>
            <a:endParaRPr lang="en-US" sz="3200" dirty="0"/>
          </a:p>
          <a:p>
            <a:pPr marL="573088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3200" dirty="0"/>
              <a:t>Typically, families are responsible for a small portion of their son or daughter’s tuition.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</a:p>
          <a:p>
            <a:pPr marL="573088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3200" dirty="0"/>
              <a:t>On average, DMSF families contribute $2,500-3,500 each year toward tuition (approximately $250-350/month).</a:t>
            </a:r>
          </a:p>
          <a:p>
            <a:pPr marL="115888" indent="0">
              <a:buNone/>
            </a:pPr>
            <a:endParaRPr lang="en-US" b="1" dirty="0"/>
          </a:p>
          <a:p>
            <a:pPr marL="115888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102325"/>
            <a:ext cx="850499" cy="61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3158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22960" y="457200"/>
            <a:ext cx="7543800" cy="67056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000" dirty="0" smtClean="0"/>
              <a:t>Myth </a:t>
            </a:r>
            <a:r>
              <a:rPr lang="en-US" sz="4000" dirty="0" smtClean="0"/>
              <a:t>v</a:t>
            </a:r>
            <a:r>
              <a:rPr lang="en-US" sz="4000" dirty="0" smtClean="0"/>
              <a:t>s. Fact: No. 5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219200"/>
            <a:ext cx="7543800" cy="5181600"/>
          </a:xfrm>
        </p:spPr>
        <p:txBody>
          <a:bodyPr>
            <a:normAutofit/>
          </a:bodyPr>
          <a:lstStyle/>
          <a:p>
            <a:endParaRPr lang="en-US" sz="100" dirty="0">
              <a:solidFill>
                <a:srgbClr val="00B050"/>
              </a:solidFill>
            </a:endParaRPr>
          </a:p>
          <a:p>
            <a:pPr marL="115888" indent="0">
              <a:buNone/>
            </a:pPr>
            <a:r>
              <a:rPr lang="en-US" sz="3300" b="1" dirty="0" smtClean="0">
                <a:solidFill>
                  <a:srgbClr val="00B050"/>
                </a:solidFill>
              </a:rPr>
              <a:t>Category: Expected Family Contribution (EFC)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 smtClean="0"/>
          </a:p>
          <a:p>
            <a:pPr marL="573088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US" sz="3200" dirty="0"/>
              <a:t>DMSF is not responsible for any fees incurred </a:t>
            </a:r>
            <a:r>
              <a:rPr lang="en-US" sz="3200" dirty="0" smtClean="0"/>
              <a:t>by the scholar </a:t>
            </a:r>
            <a:r>
              <a:rPr lang="en-US" sz="3200" dirty="0"/>
              <a:t>or </a:t>
            </a:r>
            <a:r>
              <a:rPr lang="en-US" sz="3200" dirty="0" smtClean="0"/>
              <a:t>scholar’s </a:t>
            </a:r>
            <a:r>
              <a:rPr lang="en-US" sz="3200" dirty="0"/>
              <a:t>family at </a:t>
            </a:r>
            <a:r>
              <a:rPr lang="en-US" sz="3200" dirty="0" smtClean="0"/>
              <a:t>their high school</a:t>
            </a:r>
            <a:r>
              <a:rPr lang="en-US" sz="3200" dirty="0"/>
              <a:t>.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102325"/>
            <a:ext cx="850499" cy="61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3008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22960" y="457200"/>
            <a:ext cx="7543800" cy="67056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000" dirty="0" smtClean="0"/>
              <a:t>Myth </a:t>
            </a:r>
            <a:r>
              <a:rPr lang="en-US" sz="4000" dirty="0" smtClean="0"/>
              <a:t>v</a:t>
            </a:r>
            <a:r>
              <a:rPr lang="en-US" sz="4000" dirty="0" smtClean="0"/>
              <a:t>s. Fact: No. 5 </a:t>
            </a:r>
            <a:r>
              <a:rPr lang="en-US" sz="4000" dirty="0" smtClean="0"/>
              <a:t>Answer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219200"/>
            <a:ext cx="7543800" cy="5181600"/>
          </a:xfrm>
        </p:spPr>
        <p:txBody>
          <a:bodyPr>
            <a:normAutofit fontScale="85000" lnSpcReduction="20000"/>
          </a:bodyPr>
          <a:lstStyle/>
          <a:p>
            <a:endParaRPr lang="en-US" sz="100" dirty="0">
              <a:solidFill>
                <a:srgbClr val="00B050"/>
              </a:solidFill>
            </a:endParaRPr>
          </a:p>
          <a:p>
            <a:pPr marL="115888" indent="0">
              <a:buNone/>
            </a:pPr>
            <a:r>
              <a:rPr lang="en-US" sz="3600" b="1" dirty="0" smtClean="0">
                <a:solidFill>
                  <a:srgbClr val="00B050"/>
                </a:solidFill>
              </a:rPr>
              <a:t>Category</a:t>
            </a:r>
            <a:r>
              <a:rPr lang="en-US" sz="3600" b="1" dirty="0">
                <a:solidFill>
                  <a:srgbClr val="00B050"/>
                </a:solidFill>
              </a:rPr>
              <a:t>: Category: Expected Family Contribution (EFC)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 smtClean="0"/>
          </a:p>
          <a:p>
            <a:pPr marL="573088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3200" dirty="0" smtClean="0"/>
              <a:t>This is a fact. </a:t>
            </a:r>
            <a:br>
              <a:rPr lang="en-US" sz="3200" dirty="0" smtClean="0"/>
            </a:br>
            <a:endParaRPr lang="en-US" sz="3200" dirty="0"/>
          </a:p>
          <a:p>
            <a:pPr marL="573088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3200" dirty="0"/>
              <a:t>It is the responsibility of the family to pay </a:t>
            </a:r>
            <a:r>
              <a:rPr lang="en-US" sz="3200" dirty="0" smtClean="0"/>
              <a:t>any </a:t>
            </a:r>
            <a:r>
              <a:rPr lang="en-US" sz="3200" dirty="0"/>
              <a:t>supplementary fees, </a:t>
            </a:r>
            <a:r>
              <a:rPr lang="en-US" sz="3200" dirty="0" smtClean="0"/>
              <a:t>r</a:t>
            </a:r>
            <a:r>
              <a:rPr lang="en-US" sz="3200" dirty="0" smtClean="0"/>
              <a:t>elated </a:t>
            </a:r>
            <a:r>
              <a:rPr lang="en-US" sz="3200" dirty="0"/>
              <a:t>to sports, clubs, extracurricular activities, travel, health insurance or exams, lunch, books, field trips, late fees, etc. </a:t>
            </a:r>
            <a:br>
              <a:rPr lang="en-US" sz="3200" dirty="0"/>
            </a:br>
            <a:endParaRPr lang="en-US" sz="3200" dirty="0" smtClean="0"/>
          </a:p>
          <a:p>
            <a:pPr marL="573088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3200" dirty="0" smtClean="0"/>
              <a:t>Each spring upon registration, a</a:t>
            </a:r>
            <a:r>
              <a:rPr lang="en-US" sz="3200" dirty="0" smtClean="0"/>
              <a:t> deposit will be required towards the student’s tuition. This </a:t>
            </a:r>
            <a:r>
              <a:rPr lang="en-US" sz="3200" dirty="0"/>
              <a:t>deposit is </a:t>
            </a:r>
            <a:r>
              <a:rPr lang="en-US" sz="3200" dirty="0" smtClean="0"/>
              <a:t>not </a:t>
            </a:r>
            <a:r>
              <a:rPr lang="en-US" sz="3200" dirty="0"/>
              <a:t>paid by DMSF.</a:t>
            </a:r>
            <a:br>
              <a:rPr lang="en-US" sz="3200" dirty="0"/>
            </a:br>
            <a:endParaRPr lang="en-US" b="1" dirty="0" smtClean="0"/>
          </a:p>
          <a:p>
            <a:pPr marL="115888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102325"/>
            <a:ext cx="850499" cy="61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0937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22960" y="457200"/>
            <a:ext cx="7543800" cy="67056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000" dirty="0" smtClean="0"/>
              <a:t>Myth </a:t>
            </a:r>
            <a:r>
              <a:rPr lang="en-US" sz="4000" dirty="0" smtClean="0"/>
              <a:t>v</a:t>
            </a:r>
            <a:r>
              <a:rPr lang="en-US" sz="4000" dirty="0" smtClean="0"/>
              <a:t>s. Fact: No. 6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219200"/>
            <a:ext cx="7543800" cy="5181600"/>
          </a:xfrm>
        </p:spPr>
        <p:txBody>
          <a:bodyPr>
            <a:normAutofit/>
          </a:bodyPr>
          <a:lstStyle/>
          <a:p>
            <a:endParaRPr lang="en-US" sz="100" dirty="0">
              <a:solidFill>
                <a:srgbClr val="00B050"/>
              </a:solidFill>
            </a:endParaRPr>
          </a:p>
          <a:p>
            <a:pPr marL="115888" indent="0">
              <a:buNone/>
            </a:pPr>
            <a:r>
              <a:rPr lang="en-US" sz="3300" b="1" dirty="0" smtClean="0">
                <a:solidFill>
                  <a:srgbClr val="00B050"/>
                </a:solidFill>
              </a:rPr>
              <a:t>Category: Expected Family Contribution (EFC)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 smtClean="0"/>
          </a:p>
          <a:p>
            <a:pPr marL="573088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US" sz="3200" dirty="0" smtClean="0"/>
              <a:t>Families should expect their financial </a:t>
            </a:r>
            <a:r>
              <a:rPr lang="en-US" sz="3200" dirty="0"/>
              <a:t>aid package and family contribution </a:t>
            </a:r>
            <a:r>
              <a:rPr lang="en-US" sz="3200" dirty="0" smtClean="0"/>
              <a:t>to remain </a:t>
            </a:r>
            <a:r>
              <a:rPr lang="en-US" sz="3200" dirty="0"/>
              <a:t>the same for all four </a:t>
            </a:r>
            <a:r>
              <a:rPr lang="en-US" sz="3200" dirty="0" smtClean="0"/>
              <a:t>years.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102325"/>
            <a:ext cx="850499" cy="61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6062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22960" y="457200"/>
            <a:ext cx="7543800" cy="67056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000" dirty="0" smtClean="0"/>
              <a:t>Myth </a:t>
            </a:r>
            <a:r>
              <a:rPr lang="en-US" sz="4000" dirty="0"/>
              <a:t>v</a:t>
            </a:r>
            <a:r>
              <a:rPr lang="en-US" sz="4000" dirty="0" smtClean="0"/>
              <a:t>s Fact: No. 6 </a:t>
            </a:r>
            <a:r>
              <a:rPr lang="en-US" sz="4000" dirty="0" smtClean="0"/>
              <a:t>Answer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219200"/>
            <a:ext cx="7543800" cy="5181600"/>
          </a:xfrm>
        </p:spPr>
        <p:txBody>
          <a:bodyPr>
            <a:normAutofit fontScale="85000" lnSpcReduction="20000"/>
          </a:bodyPr>
          <a:lstStyle/>
          <a:p>
            <a:endParaRPr lang="en-US" sz="100" dirty="0">
              <a:solidFill>
                <a:srgbClr val="00B050"/>
              </a:solidFill>
            </a:endParaRPr>
          </a:p>
          <a:p>
            <a:pPr marL="115888" indent="0">
              <a:buNone/>
            </a:pPr>
            <a:r>
              <a:rPr lang="en-US" sz="3600" b="1" dirty="0" smtClean="0">
                <a:solidFill>
                  <a:srgbClr val="00B050"/>
                </a:solidFill>
              </a:rPr>
              <a:t>Category</a:t>
            </a:r>
            <a:r>
              <a:rPr lang="en-US" sz="3600" b="1" dirty="0">
                <a:solidFill>
                  <a:srgbClr val="00B050"/>
                </a:solidFill>
              </a:rPr>
              <a:t>: Category: Expected Family Contribution (EFC)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 smtClean="0"/>
          </a:p>
          <a:p>
            <a:pPr marL="573088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3200" dirty="0" smtClean="0"/>
              <a:t>This is a </a:t>
            </a:r>
            <a:r>
              <a:rPr lang="en-US" sz="3200" dirty="0" smtClean="0"/>
              <a:t>myth.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  <a:p>
            <a:pPr marL="573088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3200" dirty="0"/>
              <a:t>Scholars should be aware that tuition and fees at their school are likely to increase each year, and as a result the family’s required contribution may increase.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  <a:p>
            <a:pPr marL="573088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3200" dirty="0" smtClean="0"/>
              <a:t>DMSF </a:t>
            </a:r>
            <a:r>
              <a:rPr lang="en-US" sz="3200" dirty="0"/>
              <a:t>annually reviews their agreement with the school to determine if the DMSF contribution should be increased. </a:t>
            </a:r>
            <a:r>
              <a:rPr lang="en-US" sz="3200" dirty="0"/>
              <a:t/>
            </a:r>
            <a:br>
              <a:rPr lang="en-US" sz="3200" dirty="0"/>
            </a:br>
            <a:endParaRPr lang="en-US" b="1" dirty="0" smtClean="0"/>
          </a:p>
          <a:p>
            <a:pPr marL="115888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102325"/>
            <a:ext cx="850499" cy="61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6360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22960" y="457200"/>
            <a:ext cx="7543800" cy="67056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000" dirty="0" smtClean="0"/>
              <a:t>Myth </a:t>
            </a:r>
            <a:r>
              <a:rPr lang="en-US" sz="4000" dirty="0"/>
              <a:t>v</a:t>
            </a:r>
            <a:r>
              <a:rPr lang="en-US" sz="4000" dirty="0" smtClean="0"/>
              <a:t>s Fact: No. 7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219200"/>
            <a:ext cx="7543800" cy="5181600"/>
          </a:xfrm>
        </p:spPr>
        <p:txBody>
          <a:bodyPr>
            <a:normAutofit/>
          </a:bodyPr>
          <a:lstStyle/>
          <a:p>
            <a:endParaRPr lang="en-US" sz="100" dirty="0">
              <a:solidFill>
                <a:srgbClr val="00B050"/>
              </a:solidFill>
            </a:endParaRPr>
          </a:p>
          <a:p>
            <a:pPr marL="115888" indent="0">
              <a:buNone/>
            </a:pPr>
            <a:r>
              <a:rPr lang="en-US" sz="3300" b="1" dirty="0" smtClean="0">
                <a:solidFill>
                  <a:srgbClr val="00B050"/>
                </a:solidFill>
              </a:rPr>
              <a:t>Category: </a:t>
            </a:r>
            <a:r>
              <a:rPr lang="en-US" sz="3300" b="1" dirty="0" smtClean="0">
                <a:solidFill>
                  <a:srgbClr val="00B050"/>
                </a:solidFill>
              </a:rPr>
              <a:t>Additional Assistance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 smtClean="0"/>
          </a:p>
          <a:p>
            <a:pPr marL="573088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US" sz="3200" dirty="0" smtClean="0"/>
              <a:t>If a family is </a:t>
            </a:r>
            <a:r>
              <a:rPr lang="en-US" sz="3200" dirty="0"/>
              <a:t>unable to keep up with </a:t>
            </a:r>
            <a:r>
              <a:rPr lang="en-US" sz="3200" dirty="0" smtClean="0"/>
              <a:t>tuition </a:t>
            </a:r>
            <a:r>
              <a:rPr lang="en-US" sz="3200" dirty="0"/>
              <a:t>payments, </a:t>
            </a:r>
            <a:r>
              <a:rPr lang="en-US" sz="3200" dirty="0" smtClean="0"/>
              <a:t>they should </a:t>
            </a:r>
            <a:r>
              <a:rPr lang="en-US" sz="3200" dirty="0"/>
              <a:t>inform DMSF and </a:t>
            </a:r>
            <a:r>
              <a:rPr lang="en-US" sz="3200" dirty="0" smtClean="0"/>
              <a:t>their school </a:t>
            </a:r>
            <a:r>
              <a:rPr lang="en-US" sz="3200" dirty="0"/>
              <a:t>of </a:t>
            </a:r>
            <a:r>
              <a:rPr lang="en-US" sz="3200" dirty="0" smtClean="0"/>
              <a:t>their </a:t>
            </a:r>
            <a:r>
              <a:rPr lang="en-US" sz="3200" dirty="0"/>
              <a:t>current situation.</a:t>
            </a:r>
            <a:endParaRPr lang="en-US" sz="32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102325"/>
            <a:ext cx="850499" cy="61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6118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22960" y="457200"/>
            <a:ext cx="7543800" cy="67056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000" dirty="0" smtClean="0"/>
              <a:t>Myth </a:t>
            </a:r>
            <a:r>
              <a:rPr lang="en-US" sz="4000" dirty="0" smtClean="0"/>
              <a:t>v</a:t>
            </a:r>
            <a:r>
              <a:rPr lang="en-US" sz="4000" dirty="0" smtClean="0"/>
              <a:t>s. Fact: No. 7 </a:t>
            </a:r>
            <a:r>
              <a:rPr lang="en-US" sz="4000" dirty="0" smtClean="0"/>
              <a:t>Answer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219200"/>
            <a:ext cx="7543800" cy="5181600"/>
          </a:xfrm>
        </p:spPr>
        <p:txBody>
          <a:bodyPr>
            <a:normAutofit fontScale="77500" lnSpcReduction="20000"/>
          </a:bodyPr>
          <a:lstStyle/>
          <a:p>
            <a:endParaRPr lang="en-US" sz="100" dirty="0">
              <a:solidFill>
                <a:srgbClr val="00B050"/>
              </a:solidFill>
            </a:endParaRPr>
          </a:p>
          <a:p>
            <a:pPr marL="115888" indent="0">
              <a:buNone/>
            </a:pPr>
            <a:r>
              <a:rPr lang="en-US" sz="3300" b="1" dirty="0" smtClean="0">
                <a:solidFill>
                  <a:srgbClr val="00B050"/>
                </a:solidFill>
              </a:rPr>
              <a:t>Category: </a:t>
            </a:r>
            <a:r>
              <a:rPr lang="en-US" sz="3300" b="1" dirty="0" smtClean="0">
                <a:solidFill>
                  <a:srgbClr val="00B050"/>
                </a:solidFill>
              </a:rPr>
              <a:t>Additional Assistance </a:t>
            </a:r>
            <a:endParaRPr lang="en-US" sz="3300" b="1" dirty="0" smtClean="0"/>
          </a:p>
          <a:p>
            <a:pPr marL="573088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3000" dirty="0" smtClean="0"/>
              <a:t>This is a </a:t>
            </a:r>
            <a:r>
              <a:rPr lang="en-US" sz="3000" dirty="0" smtClean="0"/>
              <a:t>fact.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 smtClean="0"/>
          </a:p>
          <a:p>
            <a:pPr marL="573088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3000" dirty="0" smtClean="0"/>
              <a:t>Families must </a:t>
            </a:r>
            <a:r>
              <a:rPr lang="en-US" sz="3000" dirty="0"/>
              <a:t>pay all of </a:t>
            </a:r>
            <a:r>
              <a:rPr lang="en-US" sz="3000" dirty="0" smtClean="0"/>
              <a:t>their school's </a:t>
            </a:r>
            <a:r>
              <a:rPr lang="en-US" sz="3000" dirty="0"/>
              <a:t>bills on time. 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 smtClean="0"/>
          </a:p>
          <a:p>
            <a:pPr marL="573088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3000" dirty="0" smtClean="0"/>
              <a:t>If a family anticipates a change in their payment agreement , it </a:t>
            </a:r>
            <a:r>
              <a:rPr lang="en-US" sz="3000" dirty="0"/>
              <a:t>is </a:t>
            </a:r>
            <a:r>
              <a:rPr lang="en-US" sz="3000" dirty="0" smtClean="0"/>
              <a:t>their responsibility </a:t>
            </a:r>
            <a:r>
              <a:rPr lang="en-US" sz="3000" dirty="0"/>
              <a:t>to </a:t>
            </a:r>
            <a:r>
              <a:rPr lang="en-US" sz="3000" dirty="0" smtClean="0"/>
              <a:t>contact their school's </a:t>
            </a:r>
            <a:r>
              <a:rPr lang="en-US" sz="3000" dirty="0"/>
              <a:t>business/tuition office to make payment </a:t>
            </a:r>
            <a:r>
              <a:rPr lang="en-US" sz="3000" dirty="0" smtClean="0"/>
              <a:t>arrangements</a:t>
            </a:r>
            <a:r>
              <a:rPr lang="en-US" sz="3000" dirty="0"/>
              <a:t>. 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 smtClean="0"/>
          </a:p>
          <a:p>
            <a:pPr marL="573088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3000" dirty="0"/>
              <a:t>P</a:t>
            </a:r>
            <a:r>
              <a:rPr lang="en-US" sz="3000" dirty="0" smtClean="0"/>
              <a:t>lease </a:t>
            </a:r>
            <a:r>
              <a:rPr lang="en-US" sz="3000" dirty="0"/>
              <a:t>make sure to also contact </a:t>
            </a:r>
            <a:r>
              <a:rPr lang="en-US" sz="3000" dirty="0" smtClean="0"/>
              <a:t>DMSF</a:t>
            </a:r>
            <a:r>
              <a:rPr lang="en-US" sz="3000" dirty="0"/>
              <a:t>. DMSF offers families the opportunity once throughout their four years in the program to apply for emergency tuition assistance. </a:t>
            </a:r>
          </a:p>
          <a:p>
            <a:pPr marL="573088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ü"/>
            </a:pPr>
            <a:endParaRPr lang="en-US" sz="3000" dirty="0"/>
          </a:p>
          <a:p>
            <a:pPr marL="115888" indent="0">
              <a:buNone/>
            </a:pPr>
            <a:endParaRPr lang="en-US" b="1" dirty="0" smtClean="0"/>
          </a:p>
          <a:p>
            <a:pPr marL="115888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102325"/>
            <a:ext cx="850499" cy="61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359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22960" y="457200"/>
            <a:ext cx="7543800" cy="67056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000" dirty="0" smtClean="0"/>
              <a:t>Myth </a:t>
            </a:r>
            <a:r>
              <a:rPr lang="en-US" sz="4000" dirty="0" smtClean="0"/>
              <a:t>vs.</a:t>
            </a:r>
            <a:r>
              <a:rPr lang="en-US" sz="4000" dirty="0" smtClean="0"/>
              <a:t> </a:t>
            </a:r>
            <a:r>
              <a:rPr lang="en-US" sz="4000" dirty="0" smtClean="0"/>
              <a:t>Fact </a:t>
            </a:r>
            <a:r>
              <a:rPr lang="en-US" sz="4000" dirty="0" smtClean="0"/>
              <a:t>: No. </a:t>
            </a:r>
            <a:r>
              <a:rPr lang="en-US" sz="4000" dirty="0" smtClean="0"/>
              <a:t>8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219200"/>
            <a:ext cx="7543800" cy="5181600"/>
          </a:xfrm>
        </p:spPr>
        <p:txBody>
          <a:bodyPr>
            <a:normAutofit/>
          </a:bodyPr>
          <a:lstStyle/>
          <a:p>
            <a:endParaRPr lang="en-US" sz="100" dirty="0">
              <a:solidFill>
                <a:srgbClr val="00B050"/>
              </a:solidFill>
            </a:endParaRPr>
          </a:p>
          <a:p>
            <a:pPr marL="115888" indent="0">
              <a:buNone/>
            </a:pPr>
            <a:r>
              <a:rPr lang="en-US" sz="3300" b="1" dirty="0" smtClean="0">
                <a:solidFill>
                  <a:srgbClr val="00B050"/>
                </a:solidFill>
              </a:rPr>
              <a:t>Category: </a:t>
            </a:r>
            <a:r>
              <a:rPr lang="en-US" sz="3300" b="1" dirty="0" smtClean="0">
                <a:solidFill>
                  <a:srgbClr val="00B050"/>
                </a:solidFill>
              </a:rPr>
              <a:t>Additional Assistance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 smtClean="0"/>
          </a:p>
          <a:p>
            <a:pPr marL="573088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US" sz="3200" dirty="0" smtClean="0"/>
              <a:t>The DMSF scholarship cannot be combined with other scholarships. 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102325"/>
            <a:ext cx="850499" cy="61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0164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22960" y="457200"/>
            <a:ext cx="7543800" cy="67056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000" dirty="0" smtClean="0"/>
              <a:t>Myth </a:t>
            </a:r>
            <a:r>
              <a:rPr lang="en-US" sz="4000" dirty="0" smtClean="0"/>
              <a:t>vs. </a:t>
            </a:r>
            <a:r>
              <a:rPr lang="en-US" sz="4000" dirty="0" smtClean="0"/>
              <a:t>Fact </a:t>
            </a:r>
            <a:r>
              <a:rPr lang="en-US" sz="4000" dirty="0" smtClean="0"/>
              <a:t>: No. 8</a:t>
            </a:r>
            <a:r>
              <a:rPr lang="en-US" sz="4000" dirty="0" smtClean="0"/>
              <a:t> </a:t>
            </a:r>
            <a:r>
              <a:rPr lang="en-US" sz="4000" dirty="0" smtClean="0"/>
              <a:t>Answer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219200"/>
            <a:ext cx="7543800" cy="5181600"/>
          </a:xfrm>
        </p:spPr>
        <p:txBody>
          <a:bodyPr>
            <a:normAutofit fontScale="92500" lnSpcReduction="10000"/>
          </a:bodyPr>
          <a:lstStyle/>
          <a:p>
            <a:endParaRPr lang="en-US" sz="100" dirty="0">
              <a:solidFill>
                <a:srgbClr val="00B050"/>
              </a:solidFill>
            </a:endParaRPr>
          </a:p>
          <a:p>
            <a:pPr marL="115888" indent="0">
              <a:buNone/>
            </a:pPr>
            <a:r>
              <a:rPr lang="en-US" sz="3600" b="1" dirty="0" smtClean="0">
                <a:solidFill>
                  <a:srgbClr val="00B050"/>
                </a:solidFill>
              </a:rPr>
              <a:t>Category: </a:t>
            </a:r>
            <a:r>
              <a:rPr lang="en-US" sz="3600" b="1" dirty="0" smtClean="0">
                <a:solidFill>
                  <a:srgbClr val="00B050"/>
                </a:solidFill>
              </a:rPr>
              <a:t>Additional Assistance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 smtClean="0"/>
          </a:p>
          <a:p>
            <a:pPr marL="573088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3200" dirty="0" smtClean="0"/>
              <a:t>This is </a:t>
            </a:r>
            <a:r>
              <a:rPr lang="en-US" sz="3200" dirty="0" smtClean="0"/>
              <a:t>myth</a:t>
            </a:r>
            <a:r>
              <a:rPr lang="en-US" sz="3200" dirty="0" smtClean="0"/>
              <a:t>.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  <a:p>
            <a:pPr marL="573088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3200" dirty="0" smtClean="0"/>
              <a:t>The DMSF scholarship can be combined with the following: Jack Kent Cooke, HFS, IL Tax Credit Scholarships, Big Shoulders, and Internal HS Scholarships. </a:t>
            </a:r>
            <a:br>
              <a:rPr lang="en-US" sz="3200" dirty="0" smtClean="0"/>
            </a:br>
            <a:endParaRPr lang="en-US" sz="3200" dirty="0" smtClean="0"/>
          </a:p>
          <a:p>
            <a:pPr marL="573088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3200" dirty="0" smtClean="0"/>
              <a:t>Don’t see your scholarship listed, contact DMSF!</a:t>
            </a:r>
            <a:br>
              <a:rPr lang="en-US" sz="3200" dirty="0" smtClean="0"/>
            </a:br>
            <a:endParaRPr lang="en-US" b="1" dirty="0" smtClean="0"/>
          </a:p>
          <a:p>
            <a:pPr marL="115888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102325"/>
            <a:ext cx="850499" cy="61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9092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4000"/>
              </a:lnSpc>
            </a:pPr>
            <a:r>
              <a:rPr lang="en-US" dirty="0"/>
              <a:t/>
            </a:r>
            <a:br>
              <a:rPr lang="en-US" dirty="0"/>
            </a:br>
            <a:r>
              <a:rPr lang="en-US" sz="4900" dirty="0" smtClean="0"/>
              <a:t>Thank you for completing the Myth </a:t>
            </a:r>
            <a:r>
              <a:rPr lang="en-US" sz="4900" dirty="0" smtClean="0"/>
              <a:t>vs. </a:t>
            </a:r>
            <a:r>
              <a:rPr lang="en-US" sz="4900" dirty="0" smtClean="0"/>
              <a:t>Fact Activity!</a:t>
            </a:r>
            <a:endParaRPr lang="en-US" sz="49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 smtClean="0"/>
              <a:t>We hope you </a:t>
            </a:r>
            <a:r>
              <a:rPr lang="en-US" dirty="0" smtClean="0"/>
              <a:t>learned SOME helpful </a:t>
            </a:r>
            <a:r>
              <a:rPr lang="en-US" dirty="0" smtClean="0"/>
              <a:t>new information!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414380"/>
            <a:ext cx="609600" cy="443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5304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05200" y="685800"/>
            <a:ext cx="5009393" cy="5257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en-US" sz="2400" dirty="0" smtClean="0">
              <a:solidFill>
                <a:srgbClr val="123B5C"/>
              </a:solidFill>
              <a:latin typeface="+mj-lt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400" dirty="0" smtClean="0">
                <a:latin typeface="+mj-lt"/>
                <a:cs typeface="Arial" panose="020B0604020202020204" pitchFamily="34" charset="0"/>
              </a:rPr>
              <a:t>Completing the Activity </a:t>
            </a:r>
            <a:endParaRPr lang="en-US" sz="2800" dirty="0">
              <a:latin typeface="+mj-lt"/>
            </a:endParaRPr>
          </a:p>
          <a:p>
            <a:pPr marL="201168" lvl="1" indent="0">
              <a:lnSpc>
                <a:spcPct val="100000"/>
              </a:lnSpc>
              <a:buNone/>
            </a:pPr>
            <a:r>
              <a:rPr lang="en-US" sz="2400" dirty="0" smtClean="0">
                <a:solidFill>
                  <a:srgbClr val="26B99A"/>
                </a:solidFill>
                <a:latin typeface="+mj-lt"/>
              </a:rPr>
              <a:t>Please review each slide and use your best guess to decide if each statement is a myth or a fact. </a:t>
            </a:r>
          </a:p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rgbClr val="26B99A"/>
                </a:solidFill>
                <a:latin typeface="+mj-lt"/>
              </a:rPr>
              <a:t/>
            </a:r>
            <a:br>
              <a:rPr lang="en-US" sz="2400" dirty="0" smtClean="0">
                <a:solidFill>
                  <a:srgbClr val="26B99A"/>
                </a:solidFill>
                <a:latin typeface="+mj-lt"/>
              </a:rPr>
            </a:br>
            <a:r>
              <a:rPr lang="en-US" sz="2400" dirty="0" smtClean="0">
                <a:cs typeface="Arial" panose="020B0604020202020204" pitchFamily="34" charset="0"/>
              </a:rPr>
              <a:t>Activity Themes</a:t>
            </a:r>
            <a:endParaRPr lang="en-US" sz="2800" dirty="0"/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26B99A"/>
                </a:solidFill>
              </a:rPr>
              <a:t>Financial </a:t>
            </a:r>
            <a:r>
              <a:rPr lang="en-US" sz="2400" dirty="0" smtClean="0">
                <a:solidFill>
                  <a:srgbClr val="26B99A"/>
                </a:solidFill>
              </a:rPr>
              <a:t>Aid Applications</a:t>
            </a:r>
            <a:endParaRPr lang="en-US" sz="2400" dirty="0" smtClean="0">
              <a:solidFill>
                <a:srgbClr val="26B99A"/>
              </a:solidFill>
            </a:endParaRP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26B99A"/>
                </a:solidFill>
              </a:rPr>
              <a:t>DMSF Contribution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26B99A"/>
                </a:solidFill>
              </a:rPr>
              <a:t>Expected Family Contribution</a:t>
            </a:r>
            <a:endParaRPr lang="en-US" sz="2400" dirty="0" smtClean="0">
              <a:solidFill>
                <a:srgbClr val="26B99A"/>
              </a:solidFill>
            </a:endParaRP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26B99A"/>
                </a:solidFill>
              </a:rPr>
              <a:t>Additional </a:t>
            </a:r>
            <a:r>
              <a:rPr lang="en-US" sz="2400" dirty="0" smtClean="0">
                <a:solidFill>
                  <a:srgbClr val="26B99A"/>
                </a:solidFill>
              </a:rPr>
              <a:t>Assistance</a:t>
            </a:r>
            <a:endParaRPr lang="en-US" sz="2400" dirty="0">
              <a:solidFill>
                <a:srgbClr val="26B99A"/>
              </a:solidFill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n-US" sz="2200" dirty="0">
              <a:solidFill>
                <a:srgbClr val="26B99A"/>
              </a:solidFill>
            </a:endParaRPr>
          </a:p>
          <a:p>
            <a:pPr marL="0" lvl="0" indent="0">
              <a:lnSpc>
                <a:spcPct val="100000"/>
              </a:lnSpc>
              <a:buNone/>
            </a:pPr>
            <a:endParaRPr lang="en-US" sz="2400" dirty="0" smtClean="0">
              <a:solidFill>
                <a:srgbClr val="26B99A"/>
              </a:solidFill>
              <a:latin typeface="+mj-lt"/>
            </a:endParaRPr>
          </a:p>
          <a:p>
            <a:pPr marL="744538" lvl="0" indent="-744538">
              <a:lnSpc>
                <a:spcPct val="100000"/>
              </a:lnSpc>
            </a:pPr>
            <a:endParaRPr lang="en-US" sz="3000" dirty="0">
              <a:solidFill>
                <a:srgbClr val="26B99A"/>
              </a:solidFill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1219200"/>
            <a:ext cx="1231499" cy="89619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42900" y="1328058"/>
            <a:ext cx="2400300" cy="2286000"/>
          </a:xfrm>
        </p:spPr>
        <p:txBody>
          <a:bodyPr>
            <a:normAutofit/>
          </a:bodyPr>
          <a:lstStyle/>
          <a:p>
            <a:r>
              <a:rPr lang="en-US" sz="3500" dirty="0" smtClean="0"/>
              <a:t>Myth vs. Fact: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706768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22960" y="457200"/>
            <a:ext cx="7543800" cy="67056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000" dirty="0" smtClean="0"/>
              <a:t>Myth </a:t>
            </a:r>
            <a:r>
              <a:rPr lang="en-US" sz="4000" dirty="0" smtClean="0"/>
              <a:t>v</a:t>
            </a:r>
            <a:r>
              <a:rPr lang="en-US" sz="4000" dirty="0" smtClean="0"/>
              <a:t>s. </a:t>
            </a:r>
            <a:r>
              <a:rPr lang="en-US" sz="4000" dirty="0" smtClean="0"/>
              <a:t>Fact </a:t>
            </a:r>
            <a:r>
              <a:rPr lang="en-US" sz="4000" dirty="0" smtClean="0"/>
              <a:t>: No. 1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219200"/>
            <a:ext cx="7543800" cy="5181600"/>
          </a:xfrm>
        </p:spPr>
        <p:txBody>
          <a:bodyPr>
            <a:normAutofit/>
          </a:bodyPr>
          <a:lstStyle/>
          <a:p>
            <a:endParaRPr lang="en-US" sz="100" dirty="0">
              <a:solidFill>
                <a:srgbClr val="00B050"/>
              </a:solidFill>
            </a:endParaRPr>
          </a:p>
          <a:p>
            <a:pPr marL="115888" indent="0">
              <a:buNone/>
            </a:pPr>
            <a:r>
              <a:rPr lang="en-US" sz="3300" b="1" dirty="0" smtClean="0">
                <a:solidFill>
                  <a:srgbClr val="00B050"/>
                </a:solidFill>
              </a:rPr>
              <a:t>Category: Financial Aid Application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 smtClean="0"/>
          </a:p>
          <a:p>
            <a:pPr marL="573088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US" sz="3200" dirty="0"/>
              <a:t>Each year </a:t>
            </a:r>
            <a:r>
              <a:rPr lang="en-US" sz="3200" dirty="0"/>
              <a:t>M</a:t>
            </a:r>
            <a:r>
              <a:rPr lang="en-US" sz="3200" dirty="0" smtClean="0"/>
              <a:t>urphy </a:t>
            </a:r>
            <a:r>
              <a:rPr lang="en-US" sz="3200" dirty="0" smtClean="0"/>
              <a:t>Scholar families </a:t>
            </a:r>
            <a:r>
              <a:rPr lang="en-US" sz="3200" dirty="0"/>
              <a:t>must apply for financial aid at </a:t>
            </a:r>
            <a:r>
              <a:rPr lang="en-US" sz="3200" dirty="0" smtClean="0"/>
              <a:t>their school. This must be done </a:t>
            </a:r>
            <a:r>
              <a:rPr lang="en-US" sz="3200" dirty="0"/>
              <a:t>on or before </a:t>
            </a:r>
            <a:r>
              <a:rPr lang="en-US" sz="3200" dirty="0" smtClean="0"/>
              <a:t>the </a:t>
            </a:r>
            <a:r>
              <a:rPr lang="en-US" sz="3200" dirty="0"/>
              <a:t>s</a:t>
            </a:r>
            <a:r>
              <a:rPr lang="en-US" sz="3200" dirty="0" smtClean="0"/>
              <a:t>chool’s financial aid application deadline.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102325"/>
            <a:ext cx="850499" cy="61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6788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22960" y="457200"/>
            <a:ext cx="7543800" cy="67056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000" dirty="0" smtClean="0"/>
              <a:t>Myth </a:t>
            </a:r>
            <a:r>
              <a:rPr lang="en-US" sz="4000" dirty="0" smtClean="0"/>
              <a:t>v</a:t>
            </a:r>
            <a:r>
              <a:rPr lang="en-US" sz="4000" dirty="0" smtClean="0"/>
              <a:t>s. Fact: No. 1 </a:t>
            </a:r>
            <a:r>
              <a:rPr lang="en-US" sz="4000" dirty="0" smtClean="0"/>
              <a:t>Answer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219200"/>
            <a:ext cx="7543800" cy="5181600"/>
          </a:xfrm>
        </p:spPr>
        <p:txBody>
          <a:bodyPr>
            <a:normAutofit fontScale="92500" lnSpcReduction="10000"/>
          </a:bodyPr>
          <a:lstStyle/>
          <a:p>
            <a:endParaRPr lang="en-US" sz="100" dirty="0">
              <a:solidFill>
                <a:srgbClr val="00B050"/>
              </a:solidFill>
            </a:endParaRPr>
          </a:p>
          <a:p>
            <a:pPr marL="115888" indent="0">
              <a:buNone/>
            </a:pPr>
            <a:r>
              <a:rPr lang="en-US" sz="3600" b="1" dirty="0" smtClean="0">
                <a:solidFill>
                  <a:srgbClr val="00B050"/>
                </a:solidFill>
              </a:rPr>
              <a:t>Category: Financial Aid Application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 smtClean="0"/>
          </a:p>
          <a:p>
            <a:pPr marL="573088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3200" dirty="0" smtClean="0"/>
              <a:t>This is a fact. </a:t>
            </a:r>
            <a:br>
              <a:rPr lang="en-US" sz="3200" dirty="0" smtClean="0"/>
            </a:br>
            <a:endParaRPr lang="en-US" sz="3200" dirty="0"/>
          </a:p>
          <a:p>
            <a:pPr marL="573088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3200" dirty="0"/>
              <a:t>DMSF will not contribute to </a:t>
            </a:r>
            <a:r>
              <a:rPr lang="en-US" sz="3200" dirty="0" smtClean="0"/>
              <a:t>scholar’s </a:t>
            </a:r>
            <a:r>
              <a:rPr lang="en-US" sz="3200" dirty="0"/>
              <a:t>tuition if the </a:t>
            </a:r>
            <a:r>
              <a:rPr lang="en-US" sz="3200" dirty="0" smtClean="0"/>
              <a:t>school’s </a:t>
            </a:r>
            <a:r>
              <a:rPr lang="en-US" sz="3200" dirty="0"/>
              <a:t>financial aid process is not completed in a timely manner.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</a:p>
          <a:p>
            <a:pPr marL="573088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3200" dirty="0" smtClean="0"/>
              <a:t>Each school has their own application process and deadline.</a:t>
            </a:r>
            <a:endParaRPr lang="en-US" sz="3200" dirty="0"/>
          </a:p>
          <a:p>
            <a:pPr marL="115888" indent="0">
              <a:buNone/>
            </a:pPr>
            <a:endParaRPr lang="en-US" b="1" dirty="0"/>
          </a:p>
          <a:p>
            <a:pPr marL="115888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102325"/>
            <a:ext cx="850499" cy="61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5242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22960" y="457200"/>
            <a:ext cx="7543800" cy="67056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000" dirty="0" smtClean="0"/>
              <a:t>Myth </a:t>
            </a:r>
            <a:r>
              <a:rPr lang="en-US" sz="4000" dirty="0" smtClean="0"/>
              <a:t>v</a:t>
            </a:r>
            <a:r>
              <a:rPr lang="en-US" sz="4000" dirty="0" smtClean="0"/>
              <a:t>s. Fact: No. 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219200"/>
            <a:ext cx="7543800" cy="5181600"/>
          </a:xfrm>
        </p:spPr>
        <p:txBody>
          <a:bodyPr>
            <a:normAutofit/>
          </a:bodyPr>
          <a:lstStyle/>
          <a:p>
            <a:endParaRPr lang="en-US" sz="100" dirty="0">
              <a:solidFill>
                <a:srgbClr val="00B050"/>
              </a:solidFill>
            </a:endParaRPr>
          </a:p>
          <a:p>
            <a:pPr marL="115888" indent="0">
              <a:buNone/>
            </a:pPr>
            <a:r>
              <a:rPr lang="en-US" sz="3300" b="1" dirty="0" smtClean="0">
                <a:solidFill>
                  <a:srgbClr val="00B050"/>
                </a:solidFill>
              </a:rPr>
              <a:t>Category: Financial Aid Application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 smtClean="0"/>
          </a:p>
          <a:p>
            <a:pPr marL="573088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US" sz="3200" dirty="0" smtClean="0"/>
              <a:t>Families are only required to complete the financial aid application at their schools, families do not need to submit any additional documentation.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102325"/>
            <a:ext cx="850499" cy="61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180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22960" y="457200"/>
            <a:ext cx="7543800" cy="67056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000" dirty="0" smtClean="0"/>
              <a:t>Myth </a:t>
            </a:r>
            <a:r>
              <a:rPr lang="en-US" sz="4000" dirty="0" smtClean="0"/>
              <a:t>vs. Fact: No. 2 </a:t>
            </a:r>
            <a:r>
              <a:rPr lang="en-US" sz="4000" dirty="0" smtClean="0"/>
              <a:t>Answer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219200"/>
            <a:ext cx="7543800" cy="5181600"/>
          </a:xfrm>
        </p:spPr>
        <p:txBody>
          <a:bodyPr>
            <a:normAutofit fontScale="92500" lnSpcReduction="20000"/>
          </a:bodyPr>
          <a:lstStyle/>
          <a:p>
            <a:endParaRPr lang="en-US" sz="100" dirty="0">
              <a:solidFill>
                <a:srgbClr val="00B050"/>
              </a:solidFill>
            </a:endParaRPr>
          </a:p>
          <a:p>
            <a:pPr marL="115888" indent="0">
              <a:buNone/>
            </a:pPr>
            <a:r>
              <a:rPr lang="en-US" sz="3600" b="1" dirty="0" smtClean="0">
                <a:solidFill>
                  <a:srgbClr val="00B050"/>
                </a:solidFill>
              </a:rPr>
              <a:t>Category: Financial Aid Application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 smtClean="0"/>
          </a:p>
          <a:p>
            <a:pPr marL="573088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3200" dirty="0" smtClean="0"/>
              <a:t>This is a </a:t>
            </a:r>
            <a:r>
              <a:rPr lang="en-US" sz="3200" dirty="0" smtClean="0"/>
              <a:t>myth. </a:t>
            </a:r>
            <a:br>
              <a:rPr lang="en-US" sz="3200" dirty="0" smtClean="0"/>
            </a:br>
            <a:endParaRPr lang="en-US" sz="3200" dirty="0" smtClean="0"/>
          </a:p>
          <a:p>
            <a:pPr marL="573088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3200" dirty="0"/>
              <a:t>F</a:t>
            </a:r>
            <a:r>
              <a:rPr lang="en-US" sz="3200" dirty="0" smtClean="0"/>
              <a:t>amilies must also submit the following:</a:t>
            </a:r>
          </a:p>
          <a:p>
            <a:pPr marL="1106160" lvl="5" indent="-457200">
              <a:spcBef>
                <a:spcPts val="1200"/>
              </a:spcBef>
              <a:spcAft>
                <a:spcPts val="2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en-US" sz="3200" dirty="0" smtClean="0"/>
              <a:t>Complete </a:t>
            </a:r>
            <a:r>
              <a:rPr lang="en-US" sz="3200" dirty="0"/>
              <a:t>tax information (W-2’s, federal tax return, etc</a:t>
            </a:r>
            <a:r>
              <a:rPr lang="en-US" sz="3200" dirty="0" smtClean="0"/>
              <a:t>.)</a:t>
            </a:r>
            <a:endParaRPr lang="en-US" sz="3200" dirty="0"/>
          </a:p>
          <a:p>
            <a:pPr marL="1106160" lvl="5" indent="-457200">
              <a:spcBef>
                <a:spcPts val="1200"/>
              </a:spcBef>
              <a:spcAft>
                <a:spcPts val="2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en-US" sz="3200" dirty="0" smtClean="0"/>
              <a:t>Documentation </a:t>
            </a:r>
            <a:r>
              <a:rPr lang="en-US" sz="3200" dirty="0"/>
              <a:t>of any non-taxable </a:t>
            </a:r>
            <a:r>
              <a:rPr lang="en-US" sz="3200" dirty="0" smtClean="0"/>
              <a:t>income</a:t>
            </a:r>
            <a:endParaRPr lang="en-US" sz="3200" dirty="0"/>
          </a:p>
          <a:p>
            <a:pPr marL="1106160" lvl="5" indent="-457200">
              <a:spcBef>
                <a:spcPts val="1200"/>
              </a:spcBef>
              <a:spcAft>
                <a:spcPts val="2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en-US" sz="3200" dirty="0" smtClean="0"/>
              <a:t>A </a:t>
            </a:r>
            <a:r>
              <a:rPr lang="en-US" sz="3200" dirty="0"/>
              <a:t>copy of any new divorce decree or settlement not previously provided to DMSF</a:t>
            </a:r>
          </a:p>
          <a:p>
            <a:pPr marL="115888" indent="0">
              <a:buNone/>
            </a:pPr>
            <a:endParaRPr lang="en-US" b="1" dirty="0"/>
          </a:p>
          <a:p>
            <a:pPr marL="115888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102325"/>
            <a:ext cx="850499" cy="61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5462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22960" y="457200"/>
            <a:ext cx="7543800" cy="67056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000" dirty="0" smtClean="0"/>
              <a:t>Myth </a:t>
            </a:r>
            <a:r>
              <a:rPr lang="en-US" sz="4000" dirty="0" smtClean="0"/>
              <a:t>v</a:t>
            </a:r>
            <a:r>
              <a:rPr lang="en-US" sz="4000" dirty="0" smtClean="0"/>
              <a:t>s. Fact: No. </a:t>
            </a:r>
            <a:r>
              <a:rPr lang="en-US" sz="4000" dirty="0" smtClean="0"/>
              <a:t>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219200"/>
            <a:ext cx="7543800" cy="5181600"/>
          </a:xfrm>
        </p:spPr>
        <p:txBody>
          <a:bodyPr>
            <a:normAutofit/>
          </a:bodyPr>
          <a:lstStyle/>
          <a:p>
            <a:endParaRPr lang="en-US" sz="100" dirty="0">
              <a:solidFill>
                <a:srgbClr val="00B050"/>
              </a:solidFill>
            </a:endParaRPr>
          </a:p>
          <a:p>
            <a:pPr marL="115888" indent="0">
              <a:buNone/>
            </a:pPr>
            <a:r>
              <a:rPr lang="en-US" sz="3600" b="1" dirty="0" smtClean="0">
                <a:solidFill>
                  <a:srgbClr val="00B050"/>
                </a:solidFill>
              </a:rPr>
              <a:t>Category: DMSF Contribution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 smtClean="0"/>
          </a:p>
          <a:p>
            <a:pPr marL="573088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US" sz="3200" dirty="0"/>
              <a:t>DMSF will pay a portion of </a:t>
            </a:r>
            <a:r>
              <a:rPr lang="en-US" sz="3200" dirty="0" smtClean="0"/>
              <a:t>each scholar’s </a:t>
            </a:r>
            <a:r>
              <a:rPr lang="en-US" sz="3200" dirty="0"/>
              <a:t>tuition and/or boarding travel expenses, based on an agreement between it and the </a:t>
            </a:r>
            <a:r>
              <a:rPr lang="en-US" sz="3200" dirty="0" smtClean="0"/>
              <a:t>school</a:t>
            </a:r>
            <a:r>
              <a:rPr lang="en-US" sz="3200" dirty="0"/>
              <a:t>.  </a:t>
            </a:r>
            <a:endParaRPr lang="en-US" b="1" dirty="0"/>
          </a:p>
          <a:p>
            <a:pPr marL="115888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102325"/>
            <a:ext cx="850499" cy="61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4816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22960" y="457200"/>
            <a:ext cx="7543800" cy="67056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000" dirty="0" smtClean="0"/>
              <a:t>Myth </a:t>
            </a:r>
            <a:r>
              <a:rPr lang="en-US" sz="4000" dirty="0" smtClean="0"/>
              <a:t>v</a:t>
            </a:r>
            <a:r>
              <a:rPr lang="en-US" sz="4000" dirty="0" smtClean="0"/>
              <a:t>s. Fact: No. 3 </a:t>
            </a:r>
            <a:r>
              <a:rPr lang="en-US" sz="4000" dirty="0" smtClean="0"/>
              <a:t>Answer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219200"/>
            <a:ext cx="7543800" cy="5181600"/>
          </a:xfrm>
        </p:spPr>
        <p:txBody>
          <a:bodyPr>
            <a:normAutofit fontScale="92500" lnSpcReduction="10000"/>
          </a:bodyPr>
          <a:lstStyle/>
          <a:p>
            <a:endParaRPr lang="en-US" sz="100" dirty="0">
              <a:solidFill>
                <a:srgbClr val="00B050"/>
              </a:solidFill>
            </a:endParaRPr>
          </a:p>
          <a:p>
            <a:pPr marL="115888" indent="0">
              <a:buNone/>
            </a:pPr>
            <a:r>
              <a:rPr lang="en-US" sz="3600" b="1" dirty="0" smtClean="0">
                <a:solidFill>
                  <a:srgbClr val="00B050"/>
                </a:solidFill>
              </a:rPr>
              <a:t>Category: DMSF Contribution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 smtClean="0"/>
          </a:p>
          <a:p>
            <a:pPr marL="573088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3200" dirty="0" smtClean="0"/>
              <a:t>This is a fact. </a:t>
            </a:r>
            <a:br>
              <a:rPr lang="en-US" sz="3200" dirty="0" smtClean="0"/>
            </a:br>
            <a:endParaRPr lang="en-US" sz="3200" dirty="0"/>
          </a:p>
          <a:p>
            <a:pPr marL="573088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3200" dirty="0" smtClean="0"/>
              <a:t>DMSF </a:t>
            </a:r>
            <a:r>
              <a:rPr lang="en-US" sz="3200" dirty="0"/>
              <a:t>will pay a portion of </a:t>
            </a:r>
            <a:r>
              <a:rPr lang="en-US" sz="3200" dirty="0" smtClean="0"/>
              <a:t>scholar’s </a:t>
            </a:r>
            <a:r>
              <a:rPr lang="en-US" sz="3200" dirty="0"/>
              <a:t>tuition </a:t>
            </a:r>
            <a:r>
              <a:rPr lang="en-US" sz="3200" dirty="0" smtClean="0"/>
              <a:t>based </a:t>
            </a:r>
            <a:r>
              <a:rPr lang="en-US" sz="3200" dirty="0"/>
              <a:t>on an agreement between it and the </a:t>
            </a:r>
            <a:r>
              <a:rPr lang="en-US" sz="3200" dirty="0" smtClean="0"/>
              <a:t>school</a:t>
            </a:r>
            <a:r>
              <a:rPr lang="en-US" sz="3200" dirty="0"/>
              <a:t>.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</a:p>
          <a:p>
            <a:pPr marL="573088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3200" dirty="0" smtClean="0"/>
              <a:t>DMSF </a:t>
            </a:r>
            <a:r>
              <a:rPr lang="en-US" sz="3200" dirty="0"/>
              <a:t>typically pays its share in two installments – one in the fall and the other in late winter. </a:t>
            </a:r>
          </a:p>
          <a:p>
            <a:pPr marL="115888" indent="0">
              <a:buNone/>
            </a:pPr>
            <a:endParaRPr lang="en-US" b="1" dirty="0"/>
          </a:p>
          <a:p>
            <a:pPr marL="115888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102325"/>
            <a:ext cx="850499" cy="61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4933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22960" y="457200"/>
            <a:ext cx="7543800" cy="67056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000" dirty="0" smtClean="0"/>
              <a:t>Myth </a:t>
            </a:r>
            <a:r>
              <a:rPr lang="en-US" sz="4000" dirty="0" smtClean="0"/>
              <a:t>v</a:t>
            </a:r>
            <a:r>
              <a:rPr lang="en-US" sz="4000" dirty="0" smtClean="0"/>
              <a:t>s. Fact: No. 4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219200"/>
            <a:ext cx="7543800" cy="5181600"/>
          </a:xfrm>
        </p:spPr>
        <p:txBody>
          <a:bodyPr>
            <a:normAutofit/>
          </a:bodyPr>
          <a:lstStyle/>
          <a:p>
            <a:endParaRPr lang="en-US" sz="100" dirty="0">
              <a:solidFill>
                <a:srgbClr val="00B050"/>
              </a:solidFill>
            </a:endParaRPr>
          </a:p>
          <a:p>
            <a:pPr marL="115888" indent="0">
              <a:buNone/>
            </a:pPr>
            <a:r>
              <a:rPr lang="en-US" sz="3300" b="1" dirty="0" smtClean="0">
                <a:solidFill>
                  <a:srgbClr val="00B050"/>
                </a:solidFill>
              </a:rPr>
              <a:t>Category: Expected Family Contribution (EFC)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 smtClean="0"/>
          </a:p>
          <a:p>
            <a:pPr marL="573088" lvl="2" indent="-4572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US" sz="3200" dirty="0" smtClean="0"/>
              <a:t>The </a:t>
            </a:r>
            <a:r>
              <a:rPr lang="en-US" sz="3200" dirty="0"/>
              <a:t>DMSF scholarship is </a:t>
            </a:r>
            <a:r>
              <a:rPr lang="en-US" sz="3200" dirty="0" smtClean="0"/>
              <a:t>a </a:t>
            </a:r>
            <a:r>
              <a:rPr lang="en-US" sz="3200" dirty="0"/>
              <a:t>full scholarship. 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102325"/>
            <a:ext cx="850499" cy="61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6685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Custom 1">
      <a:dk1>
        <a:srgbClr val="000000"/>
      </a:dk1>
      <a:lt1>
        <a:sysClr val="window" lastClr="FFFFFF"/>
      </a:lt1>
      <a:dk2>
        <a:srgbClr val="7F7F7F"/>
      </a:dk2>
      <a:lt2>
        <a:srgbClr val="E6E7E8"/>
      </a:lt2>
      <a:accent1>
        <a:srgbClr val="123B5C"/>
      </a:accent1>
      <a:accent2>
        <a:srgbClr val="5380B3"/>
      </a:accent2>
      <a:accent3>
        <a:srgbClr val="26B99A"/>
      </a:accent3>
      <a:accent4>
        <a:srgbClr val="E48312"/>
      </a:accent4>
      <a:accent5>
        <a:srgbClr val="EFC41A"/>
      </a:accent5>
      <a:accent6>
        <a:srgbClr val="E6E7E8"/>
      </a:accent6>
      <a:hlink>
        <a:srgbClr val="5380B3"/>
      </a:hlink>
      <a:folHlink>
        <a:srgbClr val="B3658A"/>
      </a:folHlink>
    </a:clrScheme>
    <a:fontScheme name="DMSF Fonts">
      <a:majorFont>
        <a:latin typeface="Ebrima"/>
        <a:ea typeface=""/>
        <a:cs typeface=""/>
      </a:majorFont>
      <a:minorFont>
        <a:latin typeface="Ebrima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3862</TotalTime>
  <Words>291</Words>
  <Application>Microsoft Office PowerPoint</Application>
  <PresentationFormat>On-screen Show (4:3)</PresentationFormat>
  <Paragraphs>117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Courier New</vt:lpstr>
      <vt:lpstr>Ebrima</vt:lpstr>
      <vt:lpstr>Wingdings</vt:lpstr>
      <vt:lpstr>Retrospect</vt:lpstr>
      <vt:lpstr>New Scholar Orientation Myth Versus Fact: Murphy Scholar Edition</vt:lpstr>
      <vt:lpstr>Myth vs. Fact:</vt:lpstr>
      <vt:lpstr>Myth vs. Fact : No. 1</vt:lpstr>
      <vt:lpstr>Myth vs. Fact: No. 1 Answer</vt:lpstr>
      <vt:lpstr>Myth vs. Fact: No. 2</vt:lpstr>
      <vt:lpstr>Myth vs. Fact: No. 2 Answer</vt:lpstr>
      <vt:lpstr>Myth vs. Fact: No. 3</vt:lpstr>
      <vt:lpstr>Myth vs. Fact: No. 3 Answer</vt:lpstr>
      <vt:lpstr>Myth vs. Fact: No. 4</vt:lpstr>
      <vt:lpstr>Myth vs. Fact: No. 4 Answer</vt:lpstr>
      <vt:lpstr>Myth vs. Fact: No. 5</vt:lpstr>
      <vt:lpstr>Myth vs. Fact: No. 5 Answer</vt:lpstr>
      <vt:lpstr>Myth vs. Fact: No. 6</vt:lpstr>
      <vt:lpstr>Myth vs Fact: No. 6 Answer</vt:lpstr>
      <vt:lpstr>Myth vs Fact: No. 7</vt:lpstr>
      <vt:lpstr>Myth vs. Fact: No. 7 Answer</vt:lpstr>
      <vt:lpstr>Myth vs. Fact : No. 8</vt:lpstr>
      <vt:lpstr>Myth vs. Fact : No. 8 Answer</vt:lpstr>
      <vt:lpstr> Thank you for completing the Myth vs. Fact Activity!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Daniel Murphy Scholarship Fund  Board Orientation</dc:title>
  <dc:creator>Molly Conaty DaPisa</dc:creator>
  <cp:lastModifiedBy>Alicia DeLaRosa</cp:lastModifiedBy>
  <cp:revision>128</cp:revision>
  <cp:lastPrinted>2020-02-21T16:25:37Z</cp:lastPrinted>
  <dcterms:created xsi:type="dcterms:W3CDTF">2017-10-10T19:57:37Z</dcterms:created>
  <dcterms:modified xsi:type="dcterms:W3CDTF">2020-04-28T04:06:37Z</dcterms:modified>
</cp:coreProperties>
</file>